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51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Berlin Sans FB Demi" panose="020E0802020502020306" pitchFamily="34" charset="0"/>
      <p:bold r:id="rId16"/>
    </p:embeddedFont>
    <p:embeddedFont>
      <p:font typeface="Rockwell" panose="02060603020205020403" pitchFamily="18" charset="0"/>
      <p:regular r:id="rId17"/>
      <p:bold r:id="rId18"/>
      <p:italic r:id="rId19"/>
      <p:boldItalic r:id="rId20"/>
    </p:embeddedFont>
    <p:embeddedFont>
      <p:font typeface="Cabin" panose="020B0604020202020204" charset="0"/>
      <p:regular r:id="rId21"/>
    </p:embeddedFont>
    <p:embeddedFont>
      <p:font typeface="Unbounded" panose="020B0604020202020204" charset="0"/>
      <p:regular r:id="rId22"/>
    </p:embeddedFont>
    <p:embeddedFont>
      <p:font typeface="Bookman Old Style" panose="02050604050505020204" pitchFamily="18" charset="0"/>
      <p:regular r:id="rId23"/>
      <p:bold r:id="rId24"/>
      <p:italic r:id="rId25"/>
      <p:boldItalic r:id="rId26"/>
    </p:embeddedFont>
    <p:embeddedFont>
      <p:font typeface="Algerian" panose="04020705040A02060702" pitchFamily="82" charset="0"/>
      <p:regular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48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660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4323" y="1346836"/>
            <a:ext cx="10801754" cy="2865120"/>
          </a:xfrm>
        </p:spPr>
        <p:txBody>
          <a:bodyPr anchor="b">
            <a:normAutofit/>
          </a:bodyPr>
          <a:lstStyle>
            <a:lvl1pPr algn="ctr">
              <a:defRPr sz="57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4323" y="4322446"/>
            <a:ext cx="10801754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68426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67" y="5147247"/>
            <a:ext cx="12441077" cy="983226"/>
          </a:xfrm>
        </p:spPr>
        <p:txBody>
          <a:bodyPr anchor="b">
            <a:normAutofit/>
          </a:bodyPr>
          <a:lstStyle>
            <a:lvl1pPr>
              <a:defRPr sz="33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96567" y="745586"/>
            <a:ext cx="12441077" cy="4055682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4" y="6130474"/>
            <a:ext cx="12439198" cy="818966"/>
          </a:xfrm>
        </p:spPr>
        <p:txBody>
          <a:bodyPr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5580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4" y="731521"/>
            <a:ext cx="12424514" cy="4109831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5" y="5045784"/>
            <a:ext cx="12424513" cy="1910623"/>
          </a:xfrm>
        </p:spPr>
        <p:txBody>
          <a:bodyPr anchor="ctr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52764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0"/>
            <a:ext cx="11163302" cy="3591485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064773" y="4332039"/>
            <a:ext cx="10502759" cy="512174"/>
          </a:xfrm>
        </p:spPr>
        <p:txBody>
          <a:bodyPr anchor="t">
            <a:normAutofit/>
          </a:bodyPr>
          <a:lstStyle>
            <a:lvl1pPr marL="0" indent="0" algn="r">
              <a:buNone/>
              <a:defRPr sz="168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045785"/>
            <a:ext cx="12424514" cy="19036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03934" y="88228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789547" y="3566512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6695650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68" y="2552331"/>
            <a:ext cx="12426392" cy="3014202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580667"/>
            <a:ext cx="12424516" cy="1368773"/>
          </a:xfrm>
        </p:spPr>
        <p:txBody>
          <a:bodyPr anchor="t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85065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096553" y="731520"/>
            <a:ext cx="12424514" cy="159067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96553" y="2505983"/>
            <a:ext cx="3958747" cy="98796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96553" y="3493949"/>
            <a:ext cx="3958747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3853" y="2505984"/>
            <a:ext cx="3958270" cy="98796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5333854" y="3493949"/>
            <a:ext cx="3959785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7958" y="2505984"/>
            <a:ext cx="3949453" cy="98796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9571616" y="3493949"/>
            <a:ext cx="3949453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9974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096554" y="731520"/>
            <a:ext cx="12424514" cy="159067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096555" y="5035079"/>
            <a:ext cx="3958746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10424" y="2758784"/>
            <a:ext cx="3528060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096555" y="5726593"/>
            <a:ext cx="3958746" cy="1222846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1242" y="5035079"/>
            <a:ext cx="3958780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482796" y="2758784"/>
            <a:ext cx="3516630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5329618" y="5726592"/>
            <a:ext cx="3960403" cy="1222846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8108" y="5035079"/>
            <a:ext cx="3947880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783364" y="2758784"/>
            <a:ext cx="3518536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9567957" y="5726594"/>
            <a:ext cx="3953110" cy="1222844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9943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28920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1" y="731520"/>
            <a:ext cx="3051188" cy="621792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6553" y="731520"/>
            <a:ext cx="9190446" cy="621792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46104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229502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587205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39680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590281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932310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91656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740944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264445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891794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5093" y="788672"/>
            <a:ext cx="11680214" cy="3423284"/>
          </a:xfrm>
        </p:spPr>
        <p:txBody>
          <a:bodyPr anchor="b">
            <a:normAutofit/>
          </a:bodyPr>
          <a:lstStyle>
            <a:lvl1pPr>
              <a:defRPr sz="40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5093" y="4322446"/>
            <a:ext cx="11680214" cy="1800224"/>
          </a:xfrm>
        </p:spPr>
        <p:txBody>
          <a:bodyPr/>
          <a:lstStyle>
            <a:lvl1pPr marL="0" indent="0" algn="ctr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80600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521"/>
            <a:ext cx="12424513" cy="159158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6554" y="2505984"/>
            <a:ext cx="6127205" cy="444345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8084" y="2505984"/>
            <a:ext cx="6112985" cy="444345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82158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520"/>
            <a:ext cx="12424513" cy="159067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165" y="2505984"/>
            <a:ext cx="5855039" cy="98869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6554" y="3494678"/>
            <a:ext cx="6128650" cy="345476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2404" y="2505984"/>
            <a:ext cx="5838665" cy="98869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1" y="3494678"/>
            <a:ext cx="6114428" cy="345476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14140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24040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5881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0674" y="731520"/>
            <a:ext cx="4718684" cy="2834640"/>
          </a:xfrm>
        </p:spPr>
        <p:txBody>
          <a:bodyPr anchor="b">
            <a:normAutofit/>
          </a:bodyPr>
          <a:lstStyle>
            <a:lvl1pPr>
              <a:defRPr sz="33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3677" y="731520"/>
            <a:ext cx="7427390" cy="6217920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0674" y="3566161"/>
            <a:ext cx="4718684" cy="3383279"/>
          </a:xfrm>
        </p:spPr>
        <p:txBody>
          <a:bodyPr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5484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0673" y="731520"/>
            <a:ext cx="7115728" cy="2834640"/>
          </a:xfrm>
        </p:spPr>
        <p:txBody>
          <a:bodyPr anchor="b">
            <a:normAutofit/>
          </a:bodyPr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09765" y="910657"/>
            <a:ext cx="3906427" cy="5859646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3566160"/>
            <a:ext cx="7121940" cy="3383280"/>
          </a:xfrm>
        </p:spPr>
        <p:txBody>
          <a:bodyPr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71493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555" y="731521"/>
            <a:ext cx="12424513" cy="1591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554" y="2515277"/>
            <a:ext cx="12424514" cy="4434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14483" y="705993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6553" y="7059931"/>
            <a:ext cx="800743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616814" y="7059931"/>
            <a:ext cx="90425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611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6" r:id="rId15"/>
    <p:sldLayoutId id="2147483767" r:id="rId16"/>
    <p:sldLayoutId id="2147483768" r:id="rId17"/>
    <p:sldLayoutId id="2147483769" r:id="rId18"/>
    <p:sldLayoutId id="2147483770" r:id="rId19"/>
    <p:sldLayoutId id="2147483771" r:id="rId20"/>
    <p:sldLayoutId id="2147483772" r:id="rId21"/>
    <p:sldLayoutId id="2147483773" r:id="rId22"/>
    <p:sldLayoutId id="2147483774" r:id="rId23"/>
    <p:sldLayoutId id="2147483775" r:id="rId24"/>
    <p:sldLayoutId id="2147483776" r:id="rId25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  <p:hf hdr="0" ftr="0" dt="0"/>
  <p:txStyles>
    <p:titleStyle>
      <a:lvl1pPr algn="ctr" defTabSz="1097280" rtl="0" eaLnBrk="1" latinLnBrk="0" hangingPunct="1">
        <a:lnSpc>
          <a:spcPct val="90000"/>
        </a:lnSpc>
        <a:spcBef>
          <a:spcPct val="0"/>
        </a:spcBef>
        <a:buNone/>
        <a:defRPr sz="408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20000"/>
        </a:lnSpc>
        <a:spcBef>
          <a:spcPts val="12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543503"/>
            <a:ext cx="7468553" cy="14902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6600" dirty="0" smtClean="0">
                <a:solidFill>
                  <a:srgbClr val="FFFFFF"/>
                </a:solidFill>
                <a:latin typeface="Berlin Sans FB Demi" panose="020E0802020502020306" pitchFamily="34" charset="0"/>
              </a:rPr>
              <a:t>PERSONAL BUDGET</a:t>
            </a:r>
            <a:endParaRPr lang="en-US" sz="6600" dirty="0">
              <a:latin typeface="Berlin Sans FB Demi" panose="020E0802020502020306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24124" y="4392692"/>
            <a:ext cx="746855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Welcome! This presentation will guide you through the principles of personal budgeting and how it can help you achieve financial stability. From understanding your income and expenses to creating a balanced budget and developing strategies for saving and debt reduction, we'll cover it all. Let's embark on a journey to financial well-being!</a:t>
            </a:r>
            <a:endParaRPr lang="en-US" sz="1850" dirty="0"/>
          </a:p>
        </p:txBody>
      </p:sp>
      <p:sp>
        <p:nvSpPr>
          <p:cNvPr id="5" name="Flowchart: Process 4"/>
          <p:cNvSpPr/>
          <p:nvPr/>
        </p:nvSpPr>
        <p:spPr>
          <a:xfrm>
            <a:off x="12749049" y="7746124"/>
            <a:ext cx="1881352" cy="483476"/>
          </a:xfrm>
          <a:prstGeom prst="flowChartProcess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6463862" y="7746124"/>
            <a:ext cx="546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1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  <p:sndAc>
          <p:endSnd/>
        </p:sndAc>
      </p:transition>
    </mc:Choice>
    <mc:Fallback>
      <p:transition spd="slow">
        <p:fade/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26788"/>
            <a:ext cx="809160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Why Budgeting Matters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229094"/>
            <a:ext cx="280082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Control Your Finances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72307"/>
            <a:ext cx="2800826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Take charge of your money by understanding where it goes. Budgeting empowers you to make informed financial decisions.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4230053" y="3229094"/>
            <a:ext cx="280082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Achieve Financial Goals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30053" y="4172307"/>
            <a:ext cx="2800826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Budgeting helps you set and achieve your financial goals, such as buying a house, paying off debt, or saving for retirement.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22381" y="3229094"/>
            <a:ext cx="280082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Reduce Stress and Anxiety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22381" y="4172307"/>
            <a:ext cx="2800826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Financial uncertainty can be stressful. Budgeting helps eliminate financial worries and provides peace of mind.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11014710" y="3229094"/>
            <a:ext cx="280082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Build a Strong Financial Future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4710" y="4172307"/>
            <a:ext cx="2800826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Budgeting is the foundation for financial security. By managing your finances effectively, you set yourself up for a brighter future.</a:t>
            </a:r>
            <a:endParaRPr lang="en-US" sz="1850" dirty="0"/>
          </a:p>
        </p:txBody>
      </p:sp>
      <p:sp>
        <p:nvSpPr>
          <p:cNvPr id="11" name="Flowchart: Process 10"/>
          <p:cNvSpPr/>
          <p:nvPr/>
        </p:nvSpPr>
        <p:spPr>
          <a:xfrm>
            <a:off x="12770069" y="7777654"/>
            <a:ext cx="1860331" cy="451945"/>
          </a:xfrm>
          <a:prstGeom prst="flowChartProcess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6316717" y="7777654"/>
            <a:ext cx="493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2</a:t>
            </a:r>
            <a:endParaRPr lang="en-GB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27433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Identifying Your Income and Expenses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4310539"/>
            <a:ext cx="418862" cy="418862"/>
          </a:xfrm>
          <a:prstGeom prst="roundRect">
            <a:avLst>
              <a:gd name="adj" fmla="val 8573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1495901" y="431053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Income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95901" y="4806077"/>
            <a:ext cx="295644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List all sources of income, including salary, investments, or side gigs.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4310539"/>
            <a:ext cx="418862" cy="418862"/>
          </a:xfrm>
          <a:prstGeom prst="roundRect">
            <a:avLst>
              <a:gd name="adj" fmla="val 8573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5349835" y="431053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Expenses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49835" y="4806077"/>
            <a:ext cx="295644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Track all your spending, from essential bills to discretionary purchases.</a:t>
            </a:r>
            <a:endParaRPr lang="en-US" sz="1850" dirty="0"/>
          </a:p>
        </p:txBody>
      </p:sp>
      <p:sp>
        <p:nvSpPr>
          <p:cNvPr id="11" name="TextBox 10"/>
          <p:cNvSpPr txBox="1"/>
          <p:nvPr/>
        </p:nvSpPr>
        <p:spPr>
          <a:xfrm>
            <a:off x="5675586" y="7767145"/>
            <a:ext cx="714704" cy="367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3</a:t>
            </a:r>
            <a:endParaRPr lang="en-GB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98833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Categorizing Your Expenses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755344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299466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Housing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3490198"/>
            <a:ext cx="31359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Rent, mortgage, property taxes, insurance, utilities.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755344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4930973" y="299466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Transportation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30973" y="3490198"/>
            <a:ext cx="31359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Car payments, gas, public transportation, car insurance, maintenance.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117902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1077039" y="53572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Food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77039" y="5852755"/>
            <a:ext cx="31359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Groceries, dining out, takeout, snacks.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4691658" y="5117902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/>
        </p:spPr>
      </p:sp>
      <p:sp>
        <p:nvSpPr>
          <p:cNvPr id="14" name="Text 11"/>
          <p:cNvSpPr/>
          <p:nvPr/>
        </p:nvSpPr>
        <p:spPr>
          <a:xfrm>
            <a:off x="4930973" y="53572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Healthcare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930973" y="5852755"/>
            <a:ext cx="31359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Health insurance, doctor's visits, prescriptions, dental care.</a:t>
            </a:r>
            <a:endParaRPr lang="en-US" sz="1850" dirty="0"/>
          </a:p>
        </p:txBody>
      </p:sp>
      <p:sp>
        <p:nvSpPr>
          <p:cNvPr id="16" name="TextBox 15"/>
          <p:cNvSpPr txBox="1"/>
          <p:nvPr/>
        </p:nvSpPr>
        <p:spPr>
          <a:xfrm>
            <a:off x="5885793" y="7830207"/>
            <a:ext cx="735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4</a:t>
            </a:r>
            <a:endParaRPr lang="en-GB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316474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Creating a Balanced Budget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1181457" y="3083481"/>
            <a:ext cx="30480" cy="3829645"/>
          </a:xfrm>
          <a:prstGeom prst="roundRect">
            <a:avLst>
              <a:gd name="adj" fmla="val 117806"/>
            </a:avLst>
          </a:prstGeom>
          <a:solidFill>
            <a:srgbClr val="49606E"/>
          </a:solidFill>
          <a:ln/>
        </p:spPr>
      </p:sp>
      <p:sp>
        <p:nvSpPr>
          <p:cNvPr id="5" name="Shape 2"/>
          <p:cNvSpPr/>
          <p:nvPr/>
        </p:nvSpPr>
        <p:spPr>
          <a:xfrm>
            <a:off x="1435477" y="3606641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49606E"/>
          </a:solidFill>
          <a:ln/>
        </p:spPr>
      </p:sp>
      <p:sp>
        <p:nvSpPr>
          <p:cNvPr id="6" name="Shape 3"/>
          <p:cNvSpPr/>
          <p:nvPr/>
        </p:nvSpPr>
        <p:spPr>
          <a:xfrm>
            <a:off x="927437" y="335268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7" name="Text 4"/>
          <p:cNvSpPr/>
          <p:nvPr/>
        </p:nvSpPr>
        <p:spPr>
          <a:xfrm>
            <a:off x="1117104" y="3452932"/>
            <a:ext cx="159187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513290" y="3322796"/>
            <a:ext cx="57929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Allocate your income to each expense category.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1435477" y="4707612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49606E"/>
          </a:solidFill>
          <a:ln/>
        </p:spPr>
      </p:sp>
      <p:sp>
        <p:nvSpPr>
          <p:cNvPr id="10" name="Shape 7"/>
          <p:cNvSpPr/>
          <p:nvPr/>
        </p:nvSpPr>
        <p:spPr>
          <a:xfrm>
            <a:off x="927437" y="445365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1063288" y="4553902"/>
            <a:ext cx="26670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2513290" y="4423767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Adjust your spending habits based on your income and goals.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1435477" y="6191607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49606E"/>
          </a:solidFill>
          <a:ln/>
        </p:spPr>
      </p:sp>
      <p:sp>
        <p:nvSpPr>
          <p:cNvPr id="14" name="Shape 11"/>
          <p:cNvSpPr/>
          <p:nvPr/>
        </p:nvSpPr>
        <p:spPr>
          <a:xfrm>
            <a:off x="927437" y="593764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5" name="Text 12"/>
          <p:cNvSpPr/>
          <p:nvPr/>
        </p:nvSpPr>
        <p:spPr>
          <a:xfrm>
            <a:off x="1060787" y="6037898"/>
            <a:ext cx="27170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2513290" y="5907762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Review your budget regularly to ensure it's meeting your needs.</a:t>
            </a:r>
            <a:endParaRPr lang="en-US" sz="1850" dirty="0"/>
          </a:p>
        </p:txBody>
      </p:sp>
      <p:sp>
        <p:nvSpPr>
          <p:cNvPr id="17" name="TextBox 16"/>
          <p:cNvSpPr txBox="1"/>
          <p:nvPr/>
        </p:nvSpPr>
        <p:spPr>
          <a:xfrm>
            <a:off x="5538952" y="7819697"/>
            <a:ext cx="693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5</a:t>
            </a:r>
            <a:endParaRPr lang="en-GB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089" y="252293"/>
            <a:ext cx="4828103" cy="772501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192798" y="593408"/>
            <a:ext cx="7731204" cy="11872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7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Tracking and Adjusting Your Spending</a:t>
            </a:r>
            <a:endParaRPr lang="en-US" sz="370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2798" y="2083475"/>
            <a:ext cx="504587" cy="504587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192798" y="2789873"/>
            <a:ext cx="2374702" cy="296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Track Spending</a:t>
            </a: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6192798" y="3207782"/>
            <a:ext cx="7731204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 a budgeting app, spreadsheet, or notebook to monitor your spending.</a:t>
            </a:r>
            <a:endParaRPr lang="en-US" sz="15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2798" y="4136231"/>
            <a:ext cx="504587" cy="504587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6192798" y="4842629"/>
            <a:ext cx="3124200" cy="296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Identify Overspending</a:t>
            </a:r>
            <a:endParaRPr lang="en-US" sz="1850" dirty="0"/>
          </a:p>
        </p:txBody>
      </p:sp>
      <p:sp>
        <p:nvSpPr>
          <p:cNvPr id="10" name="Text 4"/>
          <p:cNvSpPr/>
          <p:nvPr/>
        </p:nvSpPr>
        <p:spPr>
          <a:xfrm>
            <a:off x="6192798" y="5260538"/>
            <a:ext cx="7731204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Identify areas where you're spending more than you budgeted for.</a:t>
            </a:r>
            <a:endParaRPr lang="en-US" sz="155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92798" y="6188988"/>
            <a:ext cx="504587" cy="504587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192798" y="6895386"/>
            <a:ext cx="2681407" cy="296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Make Adjustments</a:t>
            </a:r>
            <a:endParaRPr lang="en-US" sz="1850" dirty="0"/>
          </a:p>
        </p:txBody>
      </p:sp>
      <p:sp>
        <p:nvSpPr>
          <p:cNvPr id="13" name="Text 6"/>
          <p:cNvSpPr/>
          <p:nvPr/>
        </p:nvSpPr>
        <p:spPr>
          <a:xfrm>
            <a:off x="6192798" y="7313295"/>
            <a:ext cx="7731204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Reduce unnecessary spending or increase your income to balance your budget.</a:t>
            </a:r>
            <a:endParaRPr lang="en-US" sz="1550" dirty="0"/>
          </a:p>
        </p:txBody>
      </p:sp>
      <p:sp>
        <p:nvSpPr>
          <p:cNvPr id="14" name="Flowchart: Process 13"/>
          <p:cNvSpPr/>
          <p:nvPr/>
        </p:nvSpPr>
        <p:spPr>
          <a:xfrm>
            <a:off x="12906703" y="7746124"/>
            <a:ext cx="1723697" cy="483476"/>
          </a:xfrm>
          <a:prstGeom prst="flowChartProcess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/>
          <p:cNvSpPr txBox="1"/>
          <p:nvPr/>
        </p:nvSpPr>
        <p:spPr>
          <a:xfrm>
            <a:off x="6192798" y="7746124"/>
            <a:ext cx="504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6</a:t>
            </a:r>
            <a:endParaRPr lang="en-GB" dirty="0"/>
          </a:p>
        </p:txBody>
      </p:sp>
    </p:spTree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3781" y="1181814"/>
            <a:ext cx="12070794" cy="608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Strategies for Saving and Debt Reduction</a:t>
            </a:r>
            <a:endParaRPr lang="en-US" sz="3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3734" y="2203490"/>
            <a:ext cx="1631275" cy="117228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58352" y="2727603"/>
            <a:ext cx="121801" cy="413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5041702" y="2410182"/>
            <a:ext cx="2632353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Set Savings Goals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5041702" y="2838212"/>
            <a:ext cx="6419255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Define </a:t>
            </a:r>
            <a:r>
              <a:rPr lang="en-US" sz="1600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your 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goals, such as emergency fund, down payment, or retirement.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886682" y="3392091"/>
            <a:ext cx="8968264" cy="11430"/>
          </a:xfrm>
          <a:prstGeom prst="roundRect">
            <a:avLst>
              <a:gd name="adj" fmla="val 271398"/>
            </a:avLst>
          </a:prstGeom>
          <a:solidFill>
            <a:srgbClr val="49606E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8037" y="3427452"/>
            <a:ext cx="3262670" cy="117228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17394" y="3806785"/>
            <a:ext cx="203954" cy="413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000" dirty="0"/>
          </a:p>
        </p:txBody>
      </p:sp>
      <p:sp>
        <p:nvSpPr>
          <p:cNvPr id="10" name="Text 6"/>
          <p:cNvSpPr/>
          <p:nvPr/>
        </p:nvSpPr>
        <p:spPr>
          <a:xfrm>
            <a:off x="5857399" y="3634145"/>
            <a:ext cx="2708434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Automate Savings</a:t>
            </a:r>
            <a:endParaRPr lang="en-US" sz="1900" dirty="0"/>
          </a:p>
        </p:txBody>
      </p:sp>
      <p:sp>
        <p:nvSpPr>
          <p:cNvPr id="11" name="Text 7"/>
          <p:cNvSpPr/>
          <p:nvPr/>
        </p:nvSpPr>
        <p:spPr>
          <a:xfrm>
            <a:off x="5857399" y="4062174"/>
            <a:ext cx="5197912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Set up automatic transfers to your savings account regularly.</a:t>
            </a: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5702379" y="4616053"/>
            <a:ext cx="8152567" cy="11430"/>
          </a:xfrm>
          <a:prstGeom prst="roundRect">
            <a:avLst>
              <a:gd name="adj" fmla="val 271398"/>
            </a:avLst>
          </a:prstGeom>
          <a:solidFill>
            <a:srgbClr val="49606E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2339" y="4651415"/>
            <a:ext cx="4894064" cy="117228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15370" y="5030748"/>
            <a:ext cx="207764" cy="413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000" dirty="0"/>
          </a:p>
        </p:txBody>
      </p:sp>
      <p:sp>
        <p:nvSpPr>
          <p:cNvPr id="15" name="Text 10"/>
          <p:cNvSpPr/>
          <p:nvPr/>
        </p:nvSpPr>
        <p:spPr>
          <a:xfrm>
            <a:off x="6673096" y="4858107"/>
            <a:ext cx="2432923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Reduce Debt</a:t>
            </a:r>
            <a:endParaRPr lang="en-US" sz="1900" dirty="0"/>
          </a:p>
        </p:txBody>
      </p:sp>
      <p:sp>
        <p:nvSpPr>
          <p:cNvPr id="16" name="Text 11"/>
          <p:cNvSpPr/>
          <p:nvPr/>
        </p:nvSpPr>
        <p:spPr>
          <a:xfrm>
            <a:off x="6673096" y="5286137"/>
            <a:ext cx="5551170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Prioritize high-interest debt and focus on paying it down quickly.</a:t>
            </a:r>
            <a:endParaRPr lang="en-US" sz="1600" dirty="0"/>
          </a:p>
        </p:txBody>
      </p:sp>
      <p:sp>
        <p:nvSpPr>
          <p:cNvPr id="17" name="Shape 12"/>
          <p:cNvSpPr/>
          <p:nvPr/>
        </p:nvSpPr>
        <p:spPr>
          <a:xfrm>
            <a:off x="6518077" y="5840016"/>
            <a:ext cx="7336869" cy="11430"/>
          </a:xfrm>
          <a:prstGeom prst="roundRect">
            <a:avLst>
              <a:gd name="adj" fmla="val 271398"/>
            </a:avLst>
          </a:prstGeom>
          <a:solidFill>
            <a:srgbClr val="49606E"/>
          </a:solidFill>
          <a:ln/>
        </p:spPr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6642" y="5875377"/>
            <a:ext cx="6525458" cy="1172289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15608" y="6254710"/>
            <a:ext cx="207526" cy="413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000" dirty="0"/>
          </a:p>
        </p:txBody>
      </p:sp>
      <p:sp>
        <p:nvSpPr>
          <p:cNvPr id="20" name="Text 14"/>
          <p:cNvSpPr/>
          <p:nvPr/>
        </p:nvSpPr>
        <p:spPr>
          <a:xfrm>
            <a:off x="7488793" y="6082070"/>
            <a:ext cx="3939897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Explore Debt Consolidation</a:t>
            </a:r>
            <a:endParaRPr lang="en-US" sz="1900" dirty="0"/>
          </a:p>
        </p:txBody>
      </p:sp>
      <p:sp>
        <p:nvSpPr>
          <p:cNvPr id="21" name="Text 15"/>
          <p:cNvSpPr/>
          <p:nvPr/>
        </p:nvSpPr>
        <p:spPr>
          <a:xfrm>
            <a:off x="7488793" y="6510099"/>
            <a:ext cx="5514142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Combine multiple debts into one loan with a lower interest rate.</a:t>
            </a:r>
            <a:endParaRPr lang="en-US" sz="1600" dirty="0"/>
          </a:p>
        </p:txBody>
      </p:sp>
      <p:sp>
        <p:nvSpPr>
          <p:cNvPr id="22" name="Flowchart: Process 21"/>
          <p:cNvSpPr/>
          <p:nvPr/>
        </p:nvSpPr>
        <p:spPr>
          <a:xfrm>
            <a:off x="12794575" y="7756634"/>
            <a:ext cx="1835825" cy="472966"/>
          </a:xfrm>
          <a:prstGeom prst="flowChartProcess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TextBox 22"/>
          <p:cNvSpPr txBox="1"/>
          <p:nvPr/>
        </p:nvSpPr>
        <p:spPr>
          <a:xfrm>
            <a:off x="6466403" y="7756634"/>
            <a:ext cx="712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7</a:t>
            </a:r>
            <a:endParaRPr lang="en-GB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4618" y="592931"/>
            <a:ext cx="13121164" cy="1268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Maintaining Your Budget and Achieving Your Financial Goals</a:t>
            </a:r>
            <a:endParaRPr lang="en-US" sz="3950" dirty="0"/>
          </a:p>
        </p:txBody>
      </p:sp>
      <p:sp>
        <p:nvSpPr>
          <p:cNvPr id="3" name="Shape 1"/>
          <p:cNvSpPr/>
          <p:nvPr/>
        </p:nvSpPr>
        <p:spPr>
          <a:xfrm>
            <a:off x="754618" y="2292429"/>
            <a:ext cx="2186821" cy="1222534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4" name="Text 2"/>
          <p:cNvSpPr/>
          <p:nvPr/>
        </p:nvSpPr>
        <p:spPr>
          <a:xfrm>
            <a:off x="970240" y="2688074"/>
            <a:ext cx="126921" cy="4312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3157061" y="2508052"/>
            <a:ext cx="2540437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Review Regularly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3157061" y="2954417"/>
            <a:ext cx="5001935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Periodically review your budget and adjust it as needed.</a:t>
            </a:r>
            <a:endParaRPr lang="en-US" sz="1650" dirty="0"/>
          </a:p>
        </p:txBody>
      </p:sp>
      <p:sp>
        <p:nvSpPr>
          <p:cNvPr id="7" name="Shape 5"/>
          <p:cNvSpPr/>
          <p:nvPr/>
        </p:nvSpPr>
        <p:spPr>
          <a:xfrm>
            <a:off x="3049191" y="3499723"/>
            <a:ext cx="10718840" cy="15240"/>
          </a:xfrm>
          <a:prstGeom prst="roundRect">
            <a:avLst>
              <a:gd name="adj" fmla="val 212227"/>
            </a:avLst>
          </a:prstGeom>
          <a:solidFill>
            <a:srgbClr val="49606E"/>
          </a:solidFill>
          <a:ln/>
        </p:spPr>
      </p:sp>
      <p:sp>
        <p:nvSpPr>
          <p:cNvPr id="8" name="Shape 6"/>
          <p:cNvSpPr/>
          <p:nvPr/>
        </p:nvSpPr>
        <p:spPr>
          <a:xfrm>
            <a:off x="754618" y="3622715"/>
            <a:ext cx="4373642" cy="1222534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9" name="Text 7"/>
          <p:cNvSpPr/>
          <p:nvPr/>
        </p:nvSpPr>
        <p:spPr>
          <a:xfrm>
            <a:off x="970240" y="4018359"/>
            <a:ext cx="212646" cy="4312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5343882" y="3838337"/>
            <a:ext cx="2536627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Track Progress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5343882" y="4284702"/>
            <a:ext cx="6810137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Monitor your progress toward your financial goals and celebrate milestones.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5236012" y="4830008"/>
            <a:ext cx="8532019" cy="15240"/>
          </a:xfrm>
          <a:prstGeom prst="roundRect">
            <a:avLst>
              <a:gd name="adj" fmla="val 212227"/>
            </a:avLst>
          </a:prstGeom>
          <a:solidFill>
            <a:srgbClr val="49606E"/>
          </a:solidFill>
          <a:ln/>
        </p:spPr>
      </p:sp>
      <p:sp>
        <p:nvSpPr>
          <p:cNvPr id="13" name="Shape 11"/>
          <p:cNvSpPr/>
          <p:nvPr/>
        </p:nvSpPr>
        <p:spPr>
          <a:xfrm>
            <a:off x="754618" y="4953000"/>
            <a:ext cx="6560582" cy="1222534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4" name="Text 12"/>
          <p:cNvSpPr/>
          <p:nvPr/>
        </p:nvSpPr>
        <p:spPr>
          <a:xfrm>
            <a:off x="970240" y="5348645"/>
            <a:ext cx="216694" cy="4312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7530822" y="5168622"/>
            <a:ext cx="3785116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Seek Professional Advice</a:t>
            </a:r>
            <a:endParaRPr lang="en-US" sz="1950" dirty="0"/>
          </a:p>
        </p:txBody>
      </p:sp>
      <p:sp>
        <p:nvSpPr>
          <p:cNvPr id="16" name="Text 14"/>
          <p:cNvSpPr/>
          <p:nvPr/>
        </p:nvSpPr>
        <p:spPr>
          <a:xfrm>
            <a:off x="7530822" y="5614988"/>
            <a:ext cx="4770001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Consult a financial advisor for personalized guidance.</a:t>
            </a:r>
            <a:endParaRPr lang="en-US" sz="1650" dirty="0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618" y="6418064"/>
            <a:ext cx="13121164" cy="1169075"/>
          </a:xfrm>
          <a:prstGeom prst="rect">
            <a:avLst/>
          </a:prstGeom>
        </p:spPr>
      </p:pic>
      <p:sp>
        <p:nvSpPr>
          <p:cNvPr id="18" name="Flowchart: Process 17"/>
          <p:cNvSpPr/>
          <p:nvPr/>
        </p:nvSpPr>
        <p:spPr>
          <a:xfrm>
            <a:off x="12875172" y="7819697"/>
            <a:ext cx="1755228" cy="409903"/>
          </a:xfrm>
          <a:prstGeom prst="flowChartProcess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/>
          <p:cNvSpPr txBox="1"/>
          <p:nvPr/>
        </p:nvSpPr>
        <p:spPr>
          <a:xfrm>
            <a:off x="6201103" y="7819697"/>
            <a:ext cx="945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8</a:t>
            </a:r>
            <a:endParaRPr lang="en-GB" dirty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58814" y="2711669"/>
            <a:ext cx="884971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600" dirty="0" smtClean="0">
                <a:solidFill>
                  <a:schemeClr val="bg1"/>
                </a:solidFill>
                <a:latin typeface="Algerian" panose="04020705040A02060702" pitchFamily="82" charset="0"/>
              </a:rPr>
              <a:t>Thank you..!</a:t>
            </a:r>
          </a:p>
          <a:p>
            <a:pPr algn="ctr"/>
            <a:endParaRPr lang="en-GB" sz="96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Heart 2"/>
          <p:cNvSpPr/>
          <p:nvPr/>
        </p:nvSpPr>
        <p:spPr>
          <a:xfrm>
            <a:off x="6474372" y="4403834"/>
            <a:ext cx="1166649" cy="1103587"/>
          </a:xfrm>
          <a:prstGeom prst="hear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6348248" y="784071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9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949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50</TotalTime>
  <Words>467</Words>
  <Application>Microsoft Office PowerPoint</Application>
  <PresentationFormat>Custom</PresentationFormat>
  <Paragraphs>80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Calibri</vt:lpstr>
      <vt:lpstr>Arial</vt:lpstr>
      <vt:lpstr>Berlin Sans FB Demi</vt:lpstr>
      <vt:lpstr>Rockwell</vt:lpstr>
      <vt:lpstr>Cabin</vt:lpstr>
      <vt:lpstr>Unbounded</vt:lpstr>
      <vt:lpstr>Bookman Old Style</vt:lpstr>
      <vt:lpstr>Algerian</vt:lpstr>
      <vt:lpstr>Damask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 95</cp:lastModifiedBy>
  <cp:revision>7</cp:revision>
  <dcterms:created xsi:type="dcterms:W3CDTF">2024-12-03T16:37:14Z</dcterms:created>
  <dcterms:modified xsi:type="dcterms:W3CDTF">2024-12-03T21:28:36Z</dcterms:modified>
</cp:coreProperties>
</file>